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0" r:id="rId2"/>
    <p:sldId id="276" r:id="rId3"/>
    <p:sldId id="274" r:id="rId4"/>
    <p:sldId id="257" r:id="rId5"/>
    <p:sldId id="258" r:id="rId6"/>
    <p:sldId id="269" r:id="rId7"/>
    <p:sldId id="260" r:id="rId8"/>
    <p:sldId id="261" r:id="rId9"/>
    <p:sldId id="271" r:id="rId10"/>
    <p:sldId id="273" r:id="rId11"/>
    <p:sldId id="275" r:id="rId12"/>
    <p:sldId id="262" r:id="rId13"/>
    <p:sldId id="272" r:id="rId14"/>
    <p:sldId id="263" r:id="rId15"/>
    <p:sldId id="264" r:id="rId16"/>
    <p:sldId id="265" r:id="rId17"/>
    <p:sldId id="266" r:id="rId18"/>
    <p:sldId id="267" r:id="rId19"/>
    <p:sldId id="277" r:id="rId20"/>
    <p:sldId id="278" r:id="rId21"/>
    <p:sldId id="259" r:id="rId22"/>
    <p:sldId id="26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FE6B1A-BDF3-4DBB-9EAF-471002C51AB3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52882-CA33-4065-85E7-25427465A07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F52882-CA33-4065-85E7-25427465A075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5DC53-BBCF-4ABB-AE49-BFEED967621B}" type="datetimeFigureOut">
              <a:rPr lang="en-US" smtClean="0"/>
              <a:pPr/>
              <a:t>6/24/2015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AE04B-D9AB-4DEF-BA94-9732D988AC7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can%20kiem%20liem%20chinh.m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Ghi%20nh&#7853;n%20v&#7873;%20c&#244;ng%20t&#225;c%20x&#226;y%20d&#7921;ng%20&#272;&#7843;ng%20t&#7841;i%20m&#7897;t%20s&#7889;%20&#273;&#7843;ng%20b&#7897;%20c&#7845;p%20tr&#234;n%20c&#417;%20s&#7903;.doc" TargetMode="External"/><Relationship Id="rId2" Type="http://schemas.openxmlformats.org/officeDocument/2006/relationships/hyperlink" Target="B4%20CAU%20HOI%20TRAC%20NGHIEM.ppt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685800"/>
            <a:ext cx="8534400" cy="193899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CHƯƠNG IV: TƯ TƯỞNG HỒ CHÍ MINH VỀ ĐẢNG CỘNG SẢN VIỆT NAM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2895600"/>
            <a:ext cx="8382000" cy="18158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71500" indent="-571500">
              <a:buAutoNum type="romanU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Nam.</a:t>
            </a:r>
          </a:p>
          <a:p>
            <a:pPr marL="571500" indent="-571500">
              <a:buAutoNum type="romanU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6" descr="C03-22-0045.jpg"/>
          <p:cNvPicPr>
            <a:picLocks noChangeAspect="1"/>
          </p:cNvPicPr>
          <p:nvPr/>
        </p:nvPicPr>
        <p:blipFill>
          <a:blip r:embed="rId2"/>
          <a:srcRect r="1817" b="42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791200" y="1600200"/>
            <a:ext cx="2743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4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IV</a:t>
            </a:r>
          </a:p>
          <a:p>
            <a:endParaRPr lang="en-US" sz="40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19200" y="2971800"/>
            <a:ext cx="7924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000" i="1" kern="1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cs typeface="Times New Roman"/>
              </a:rPr>
              <a:t>TƯ TƯỞNG HỒ CHÍ MINH </a:t>
            </a:r>
          </a:p>
          <a:p>
            <a:pPr algn="ctr"/>
            <a:r>
              <a:rPr lang="vi-VN" sz="4000" i="1" kern="1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cs typeface="Times New Roman"/>
              </a:rPr>
              <a:t>VỀ ĐẢNG CỘNG SẢN VIỆT NAM</a:t>
            </a:r>
            <a:endParaRPr lang="en-US" sz="4000" i="1" kern="1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/>
              <a:cs typeface="Times New Roman"/>
            </a:endParaRPr>
          </a:p>
          <a:p>
            <a:pPr algn="ctr"/>
            <a:r>
              <a:rPr lang="en-US" sz="4000" i="1" kern="1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cs typeface="Times New Roman"/>
              </a:rPr>
              <a:t>(</a:t>
            </a:r>
            <a:r>
              <a:rPr lang="en-US" sz="4000" i="1" kern="1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cs typeface="Times New Roman"/>
              </a:rPr>
              <a:t>Tiếp</a:t>
            </a:r>
            <a:r>
              <a:rPr lang="en-US" sz="4000" i="1" kern="1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4000" i="1" kern="1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cs typeface="Times New Roman"/>
              </a:rPr>
              <a:t>theo</a:t>
            </a:r>
            <a:r>
              <a:rPr lang="en-US" sz="4000" i="1" kern="1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cs typeface="Times New Roman"/>
              </a:rPr>
              <a:t>)</a:t>
            </a:r>
            <a:endParaRPr lang="en-US" sz="4000" i="1" kern="1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age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92" y="0"/>
            <a:ext cx="9155783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533400"/>
            <a:ext cx="91440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AutoNum type="romanUcPeriod"/>
            </a:pP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QUAN NIỆM CỦA HỒ CHÍ MINH VỀ VAI TRÒ VÀ BẢN CHẤT CỦA ĐẢNG CỘNG SẢN VIỆT NAM.</a:t>
            </a:r>
          </a:p>
          <a:p>
            <a:pPr marL="571500" indent="-571500">
              <a:buAutoNum type="romanUcPeriod"/>
            </a:pPr>
            <a:endParaRPr lang="en-US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AutoNum type="romanUcPeriod" startAt="2"/>
            </a:pP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TƯ TƯỞNG HỒ CHÍ MINH VỀ XÂY DỰNG ĐẢNG CỘNG SẢN VIỆT NAM TRONG SẠCH, VỮNG MẠNH.</a:t>
            </a:r>
          </a:p>
          <a:p>
            <a:pPr marL="571500" indent="-571500">
              <a:buAutoNum type="arabicPeriod"/>
            </a:pP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71500" indent="-571500"/>
            <a:endParaRPr lang="en-US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/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Nam</a:t>
            </a:r>
          </a:p>
          <a:p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MỤC ĐÍCH, YÊU CẦU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54102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b="1" dirty="0" smtClean="0"/>
              <a:t> </a:t>
            </a:r>
            <a:r>
              <a:rPr lang="en-US" b="1" dirty="0" err="1" smtClean="0"/>
              <a:t>Giúp</a:t>
            </a:r>
            <a:r>
              <a:rPr lang="en-US" b="1" dirty="0" smtClean="0"/>
              <a:t> </a:t>
            </a:r>
            <a:r>
              <a:rPr lang="en-US" b="1" dirty="0" err="1" smtClean="0"/>
              <a:t>cho</a:t>
            </a:r>
            <a:r>
              <a:rPr lang="en-US" b="1" dirty="0" smtClean="0"/>
              <a:t> </a:t>
            </a:r>
            <a:r>
              <a:rPr lang="en-US" b="1" dirty="0" err="1" smtClean="0"/>
              <a:t>sinh</a:t>
            </a:r>
            <a:r>
              <a:rPr lang="en-US" b="1" dirty="0" smtClean="0"/>
              <a:t> </a:t>
            </a:r>
            <a:r>
              <a:rPr lang="en-US" b="1" dirty="0" err="1" smtClean="0"/>
              <a:t>viên</a:t>
            </a:r>
            <a:r>
              <a:rPr lang="en-US" b="1" dirty="0" smtClean="0"/>
              <a:t> </a:t>
            </a:r>
            <a:r>
              <a:rPr lang="en-US" b="1" dirty="0" err="1" smtClean="0"/>
              <a:t>nắm</a:t>
            </a:r>
            <a:r>
              <a:rPr lang="en-US" b="1" dirty="0" smtClean="0"/>
              <a:t> </a:t>
            </a:r>
            <a:r>
              <a:rPr lang="en-US" b="1" dirty="0" err="1" smtClean="0"/>
              <a:t>được</a:t>
            </a:r>
            <a:r>
              <a:rPr lang="en-US" b="1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+ </a:t>
            </a:r>
            <a:r>
              <a:rPr lang="en-US" dirty="0" err="1" smtClean="0"/>
              <a:t>Xây</a:t>
            </a:r>
            <a:r>
              <a:rPr lang="en-US" dirty="0" smtClean="0"/>
              <a:t> </a:t>
            </a:r>
            <a:r>
              <a:rPr lang="en-US" dirty="0" err="1" smtClean="0"/>
              <a:t>dựng</a:t>
            </a:r>
            <a:r>
              <a:rPr lang="en-US" dirty="0" smtClean="0"/>
              <a:t> </a:t>
            </a:r>
            <a:r>
              <a:rPr lang="en-US" dirty="0" err="1" smtClean="0"/>
              <a:t>Đảng</a:t>
            </a:r>
            <a:r>
              <a:rPr lang="en-US" dirty="0" smtClean="0"/>
              <a:t> –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luật</a:t>
            </a:r>
            <a:r>
              <a:rPr lang="en-US" dirty="0" smtClean="0"/>
              <a:t> </a:t>
            </a:r>
            <a:r>
              <a:rPr lang="en-US" dirty="0" err="1" smtClean="0"/>
              <a:t>tồn</a:t>
            </a:r>
            <a:r>
              <a:rPr lang="en-US" dirty="0" smtClean="0"/>
              <a:t> </a:t>
            </a:r>
            <a:r>
              <a:rPr lang="en-US" dirty="0" err="1" smtClean="0"/>
              <a:t>tại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Đảng.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2133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2133600"/>
            <a:ext cx="9144000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Đảng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Đảng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 descr="clip_image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7000"/>
            <a:ext cx="4600575" cy="4191000"/>
          </a:xfrm>
          <a:prstGeom prst="rect">
            <a:avLst/>
          </a:prstGeom>
        </p:spPr>
      </p:pic>
      <p:pic>
        <p:nvPicPr>
          <p:cNvPr id="12" name="Picture 11" descr="images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590800"/>
            <a:ext cx="4572000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3886200" cy="5562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chiếm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129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Đảng –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tồn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Đảng.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c491c6b0e1bb9dng-kc3a1ch-me1bb87n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6200" y="1295400"/>
            <a:ext cx="5257800" cy="4038600"/>
          </a:xfrm>
          <a:prstGeom prst="rect">
            <a:avLst/>
          </a:prstGeom>
        </p:spPr>
      </p:pic>
      <p:pic>
        <p:nvPicPr>
          <p:cNvPr id="6" name="Picture 5" descr="images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3124200"/>
            <a:ext cx="2743200" cy="3733800"/>
          </a:xfrm>
          <a:prstGeom prst="rect">
            <a:avLst/>
          </a:prstGeom>
        </p:spPr>
      </p:pic>
      <p:pic>
        <p:nvPicPr>
          <p:cNvPr id="7" name="Picture 6" descr="5c3488eba3a34be495a6b1483bebdcd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3714750"/>
            <a:ext cx="2476500" cy="3143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u tich HCM voi xay dung da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3505200" cy="6858000"/>
          </a:xfrm>
          <a:prstGeom prst="rect">
            <a:avLst/>
          </a:prstGeom>
        </p:spPr>
      </p:pic>
      <p:sp>
        <p:nvSpPr>
          <p:cNvPr id="6" name="Cloud Callout 5"/>
          <p:cNvSpPr/>
          <p:nvPr/>
        </p:nvSpPr>
        <p:spPr>
          <a:xfrm>
            <a:off x="2819400" y="0"/>
            <a:ext cx="5791200" cy="4876800"/>
          </a:xfrm>
          <a:prstGeom prst="cloudCallout">
            <a:avLst>
              <a:gd name="adj1" fmla="val -54616"/>
              <a:gd name="adj2" fmla="val 250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lâu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dcs-hien-phap-220113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209800"/>
            <a:ext cx="3962399" cy="4648200"/>
          </a:xfrm>
        </p:spPr>
      </p:pic>
      <p:sp>
        <p:nvSpPr>
          <p:cNvPr id="4" name="Rounded Rectangle 3"/>
          <p:cNvSpPr/>
          <p:nvPr/>
        </p:nvSpPr>
        <p:spPr>
          <a:xfrm>
            <a:off x="0" y="1066800"/>
            <a:ext cx="91440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nhất:Xây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do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đạo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562600" y="2514600"/>
            <a:ext cx="3581400" cy="3124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3962400" y="3657600"/>
            <a:ext cx="1676400" cy="609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đốn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04800" y="457200"/>
            <a:ext cx="1447800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do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đạo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Arrow Connector 6"/>
          <p:cNvCxnSpPr>
            <a:stCxn id="5" idx="3"/>
          </p:cNvCxnSpPr>
          <p:nvPr/>
        </p:nvCxnSpPr>
        <p:spPr>
          <a:xfrm flipV="1">
            <a:off x="1752600" y="990600"/>
            <a:ext cx="1143000" cy="1409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6200000" flipH="1">
            <a:off x="1447800" y="2590800"/>
            <a:ext cx="1600200" cy="1143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2895600" y="381000"/>
            <a:ext cx="2362200" cy="1295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819400" y="3200400"/>
            <a:ext cx="2286000" cy="1447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Giai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endParaRPr lang="en-US" dirty="0"/>
          </a:p>
        </p:txBody>
      </p:sp>
      <p:sp>
        <p:nvSpPr>
          <p:cNvPr id="14" name="Right Brace 13"/>
          <p:cNvSpPr/>
          <p:nvPr/>
        </p:nvSpPr>
        <p:spPr>
          <a:xfrm>
            <a:off x="5257800" y="762000"/>
            <a:ext cx="609600" cy="3581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867400" y="1066800"/>
            <a:ext cx="2590800" cy="2819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5257800"/>
            <a:ext cx="3505200" cy="16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1930 - 1945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971800" y="4343400"/>
            <a:ext cx="3200400" cy="175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1945 - 1975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334000" y="2895600"/>
            <a:ext cx="3810000" cy="175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1975 - Nay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>
            <a:endCxn id="10" idx="2"/>
          </p:cNvCxnSpPr>
          <p:nvPr/>
        </p:nvCxnSpPr>
        <p:spPr>
          <a:xfrm rot="5400000" flipH="1" flipV="1">
            <a:off x="251430" y="4594830"/>
            <a:ext cx="147834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0" y="2286000"/>
            <a:ext cx="1981200" cy="156966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quyền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rot="5400000" flipH="1" flipV="1">
            <a:off x="2894806" y="3505200"/>
            <a:ext cx="1524794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362200" y="0"/>
            <a:ext cx="1752600" cy="267765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lược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rot="5400000">
            <a:off x="6171406" y="2743200"/>
            <a:ext cx="1829594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096000" y="609600"/>
            <a:ext cx="3048000" cy="120032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5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89255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đốn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vươn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tròn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tộc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PhongchongDBH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00"/>
            <a:ext cx="4495799" cy="5181600"/>
          </a:xfrm>
          <a:prstGeom prst="rect">
            <a:avLst/>
          </a:prstGeom>
        </p:spPr>
      </p:pic>
      <p:pic>
        <p:nvPicPr>
          <p:cNvPr id="6" name="Picture 5" descr="thủ đoạn dienx biến hòa bìn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838200"/>
            <a:ext cx="4648200" cy="5105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  <p:sp>
        <p:nvSpPr>
          <p:cNvPr id="7" name="TextBox 6"/>
          <p:cNvSpPr txBox="1"/>
          <p:nvPr/>
        </p:nvSpPr>
        <p:spPr>
          <a:xfrm>
            <a:off x="2286000" y="6096000"/>
            <a:ext cx="39624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3"/>
          <p:cNvSpPr/>
          <p:nvPr/>
        </p:nvSpPr>
        <p:spPr>
          <a:xfrm>
            <a:off x="0" y="2743200"/>
            <a:ext cx="990600" cy="1447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990600" y="838200"/>
            <a:ext cx="4343400" cy="556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nhạy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bén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đứng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</a:t>
            </a:r>
          </a:p>
        </p:txBody>
      </p:sp>
      <p:pic>
        <p:nvPicPr>
          <p:cNvPr id="7" name="Picture 6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0"/>
            <a:ext cx="37338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04800" y="457200"/>
            <a:ext cx="2133600" cy="480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5888" indent="-115888"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hai:Đảng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►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nhiễm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XH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2438400" y="2362200"/>
            <a:ext cx="762000" cy="1066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581400" y="304800"/>
            <a:ext cx="1447800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rèn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luyện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81400" y="3048000"/>
            <a:ext cx="1447800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Left Brace 8"/>
          <p:cNvSpPr/>
          <p:nvPr/>
        </p:nvSpPr>
        <p:spPr>
          <a:xfrm>
            <a:off x="3124200" y="2133600"/>
            <a:ext cx="381000" cy="16764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Brace 9"/>
          <p:cNvSpPr/>
          <p:nvPr/>
        </p:nvSpPr>
        <p:spPr>
          <a:xfrm>
            <a:off x="5105400" y="2057400"/>
            <a:ext cx="533400" cy="18288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15_7_1323871810_6_vnm_2011_408164_thumb_248x1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0" y="304800"/>
            <a:ext cx="2362200" cy="1943100"/>
          </a:xfrm>
          <a:prstGeom prst="rect">
            <a:avLst/>
          </a:prstGeom>
        </p:spPr>
      </p:pic>
      <p:pic>
        <p:nvPicPr>
          <p:cNvPr id="15" name="Picture 14" descr="40131376-123396s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1" y="1905000"/>
            <a:ext cx="2362200" cy="3067050"/>
          </a:xfrm>
          <a:prstGeom prst="rect">
            <a:avLst/>
          </a:prstGeom>
        </p:spPr>
      </p:pic>
      <p:pic>
        <p:nvPicPr>
          <p:cNvPr id="16" name="Picture 15" descr="cong_chuc_sang_cap_o_di_toi_cap_o_v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800" y="4495800"/>
            <a:ext cx="3429000" cy="2362200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 rot="16200000" flipH="1">
            <a:off x="3848100" y="2019300"/>
            <a:ext cx="6400800" cy="327660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>
            <a:off x="3390900" y="2171700"/>
            <a:ext cx="6553200" cy="28194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12618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4ba4fec88fd8e2bef2f9df5337e3cb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00"/>
            <a:ext cx="3276600" cy="4800600"/>
          </a:xfrm>
          <a:prstGeom prst="rect">
            <a:avLst/>
          </a:prstGeom>
        </p:spPr>
      </p:pic>
      <p:pic>
        <p:nvPicPr>
          <p:cNvPr id="7" name="Picture 6" descr="310513ha10820359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600" y="1219200"/>
            <a:ext cx="2381250" cy="4800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019801"/>
            <a:ext cx="5638800" cy="46166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kiến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5638800" y="3352800"/>
            <a:ext cx="6096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slide-manhattan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200" y="1219200"/>
            <a:ext cx="2971800" cy="48006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019800" y="6019800"/>
            <a:ext cx="28194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8600" y="381000"/>
            <a:ext cx="2057400" cy="6477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ba:Xây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rèn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phó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05400" y="487025"/>
            <a:ext cx="3733800" cy="63709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huấn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hẳn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hoi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lệch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nắm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liêu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ô,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nặng,v.v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.,”</a:t>
            </a: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Minh: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, t6,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tr.479</a:t>
            </a:r>
          </a:p>
          <a:p>
            <a:endParaRPr lang="en-US" sz="2400" dirty="0"/>
          </a:p>
        </p:txBody>
      </p:sp>
      <p:pic>
        <p:nvPicPr>
          <p:cNvPr id="6" name="Picture 5" descr="20140829163243-bhl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1219200"/>
            <a:ext cx="2438400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57200" y="1447800"/>
            <a:ext cx="1219200" cy="36576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Arrow Connector 6"/>
          <p:cNvCxnSpPr>
            <a:stCxn id="5" idx="3"/>
          </p:cNvCxnSpPr>
          <p:nvPr/>
        </p:nvCxnSpPr>
        <p:spPr>
          <a:xfrm flipV="1">
            <a:off x="1676400" y="1676400"/>
            <a:ext cx="1066800" cy="16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743200" y="381000"/>
            <a:ext cx="2819400" cy="230832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Arrow Connector 10"/>
          <p:cNvCxnSpPr>
            <a:stCxn id="5" idx="3"/>
          </p:cNvCxnSpPr>
          <p:nvPr/>
        </p:nvCxnSpPr>
        <p:spPr>
          <a:xfrm>
            <a:off x="1676400" y="3276600"/>
            <a:ext cx="1143000" cy="1524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895600" y="3810000"/>
            <a:ext cx="2667000" cy="267765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xấu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5562600" y="1219200"/>
            <a:ext cx="533400" cy="37338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6172200" y="381000"/>
            <a:ext cx="2667000" cy="600164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trọn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rèn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phấn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phía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800" y="5791200"/>
            <a:ext cx="190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 action="ppaction://hlinkfile"/>
              </a:rPr>
              <a:t>can </a:t>
            </a:r>
            <a:r>
              <a:rPr lang="en-US" dirty="0" err="1" smtClean="0">
                <a:hlinkClick r:id="rId3" action="ppaction://hlinkfile"/>
              </a:rPr>
              <a:t>kiem</a:t>
            </a:r>
            <a:r>
              <a:rPr lang="en-US" dirty="0" smtClean="0">
                <a:hlinkClick r:id="rId3" action="ppaction://hlinkfile"/>
              </a:rPr>
              <a:t> </a:t>
            </a:r>
            <a:r>
              <a:rPr lang="en-US" dirty="0" err="1" smtClean="0">
                <a:hlinkClick r:id="rId3" action="ppaction://hlinkfile"/>
              </a:rPr>
              <a:t>liem</a:t>
            </a:r>
            <a:r>
              <a:rPr lang="en-US" dirty="0" smtClean="0">
                <a:hlinkClick r:id="rId3" action="ppaction://hlinkfile"/>
              </a:rPr>
              <a:t> chinh.mpg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62000" y="304800"/>
            <a:ext cx="8077200" cy="16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tư:Xây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cầm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19200" y="2438400"/>
            <a:ext cx="3429000" cy="312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err="1" smtClean="0"/>
              <a:t>Một</a:t>
            </a:r>
            <a:r>
              <a:rPr lang="en-US" sz="2400" dirty="0" smtClean="0"/>
              <a:t> </a:t>
            </a:r>
            <a:r>
              <a:rPr lang="en-US" sz="2400" dirty="0" err="1" smtClean="0"/>
              <a:t>mặt</a:t>
            </a:r>
            <a:r>
              <a:rPr lang="en-US" sz="2400" dirty="0" smtClean="0"/>
              <a:t>, </a:t>
            </a:r>
            <a:r>
              <a:rPr lang="en-US" sz="2400" dirty="0" err="1" smtClean="0"/>
              <a:t>quyền</a:t>
            </a:r>
            <a:r>
              <a:rPr lang="en-US" sz="2400" dirty="0" smtClean="0"/>
              <a:t> </a:t>
            </a:r>
            <a:r>
              <a:rPr lang="en-US" sz="2400" dirty="0" err="1" smtClean="0"/>
              <a:t>lực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sức</a:t>
            </a:r>
            <a:r>
              <a:rPr lang="en-US" sz="2400" dirty="0" smtClean="0"/>
              <a:t> </a:t>
            </a:r>
            <a:r>
              <a:rPr lang="en-US" sz="2400" dirty="0" err="1" smtClean="0"/>
              <a:t>mạnh</a:t>
            </a:r>
            <a:r>
              <a:rPr lang="en-US" sz="2400" dirty="0" smtClean="0"/>
              <a:t> to </a:t>
            </a:r>
            <a:r>
              <a:rPr lang="en-US" sz="2400" dirty="0" err="1" smtClean="0"/>
              <a:t>lớn</a:t>
            </a:r>
            <a:r>
              <a:rPr lang="en-US" sz="2400" dirty="0" smtClean="0"/>
              <a:t> </a:t>
            </a:r>
            <a:r>
              <a:rPr lang="en-US" sz="2400" dirty="0" err="1" smtClean="0"/>
              <a:t>để</a:t>
            </a:r>
            <a:r>
              <a:rPr lang="en-US" sz="2400" dirty="0" smtClean="0"/>
              <a:t> </a:t>
            </a:r>
            <a:r>
              <a:rPr lang="en-US" sz="2400" dirty="0" err="1" smtClean="0"/>
              <a:t>cải</a:t>
            </a:r>
            <a:r>
              <a:rPr lang="en-US" sz="2400" dirty="0" smtClean="0"/>
              <a:t> </a:t>
            </a:r>
            <a:r>
              <a:rPr lang="en-US" sz="2400" dirty="0" err="1" smtClean="0"/>
              <a:t>tạo</a:t>
            </a:r>
            <a:r>
              <a:rPr lang="en-US" sz="2400" dirty="0" smtClean="0"/>
              <a:t> </a:t>
            </a:r>
            <a:r>
              <a:rPr lang="en-US" sz="2400" dirty="0" err="1" smtClean="0"/>
              <a:t>xã</a:t>
            </a:r>
            <a:r>
              <a:rPr lang="en-US" sz="2400" dirty="0" smtClean="0"/>
              <a:t> </a:t>
            </a:r>
            <a:r>
              <a:rPr lang="en-US" sz="2400" dirty="0" err="1" smtClean="0"/>
              <a:t>hội</a:t>
            </a:r>
            <a:r>
              <a:rPr lang="en-US" sz="2400" dirty="0" smtClean="0"/>
              <a:t> </a:t>
            </a:r>
            <a:r>
              <a:rPr lang="en-US" sz="2400" dirty="0" err="1" smtClean="0"/>
              <a:t>cũ</a:t>
            </a:r>
            <a:r>
              <a:rPr lang="en-US" sz="2400" dirty="0" smtClean="0"/>
              <a:t>, </a:t>
            </a:r>
            <a:r>
              <a:rPr lang="en-US" sz="2400" dirty="0" err="1" smtClean="0"/>
              <a:t>xây</a:t>
            </a:r>
            <a:r>
              <a:rPr lang="en-US" sz="2400" dirty="0" smtClean="0"/>
              <a:t> </a:t>
            </a:r>
            <a:r>
              <a:rPr lang="en-US" sz="2400" dirty="0" err="1" smtClean="0"/>
              <a:t>dựng</a:t>
            </a:r>
            <a:r>
              <a:rPr lang="en-US" sz="2400" dirty="0" smtClean="0"/>
              <a:t> </a:t>
            </a:r>
            <a:r>
              <a:rPr lang="en-US" sz="2400" dirty="0" err="1" smtClean="0"/>
              <a:t>một</a:t>
            </a:r>
            <a:r>
              <a:rPr lang="en-US" sz="2400" dirty="0" smtClean="0"/>
              <a:t> </a:t>
            </a:r>
            <a:r>
              <a:rPr lang="en-US" sz="2400" dirty="0" err="1" smtClean="0"/>
              <a:t>xã</a:t>
            </a:r>
            <a:r>
              <a:rPr lang="en-US" sz="2400" dirty="0" smtClean="0"/>
              <a:t> </a:t>
            </a:r>
            <a:r>
              <a:rPr lang="en-US" sz="2400" dirty="0" err="1" smtClean="0"/>
              <a:t>hội</a:t>
            </a:r>
            <a:r>
              <a:rPr lang="en-US" sz="2400" dirty="0" smtClean="0"/>
              <a:t> </a:t>
            </a:r>
            <a:r>
              <a:rPr lang="en-US" sz="2400" dirty="0" err="1" smtClean="0"/>
              <a:t>mới</a:t>
            </a:r>
            <a:r>
              <a:rPr lang="en-US" sz="2400" dirty="0" smtClean="0"/>
              <a:t> </a:t>
            </a:r>
            <a:r>
              <a:rPr lang="en-US" sz="2400" dirty="0" err="1" smtClean="0"/>
              <a:t>nếu</a:t>
            </a:r>
            <a:r>
              <a:rPr lang="en-US" sz="2400" dirty="0" smtClean="0"/>
              <a:t> </a:t>
            </a:r>
            <a:r>
              <a:rPr lang="en-US" sz="2400" dirty="0" err="1" smtClean="0"/>
              <a:t>biết</a:t>
            </a:r>
            <a:r>
              <a:rPr lang="en-US" sz="2400" dirty="0" smtClean="0"/>
              <a:t> </a:t>
            </a:r>
            <a:r>
              <a:rPr lang="en-US" sz="2400" dirty="0" err="1" smtClean="0"/>
              <a:t>sử</a:t>
            </a:r>
            <a:r>
              <a:rPr lang="en-US" sz="2400" dirty="0" smtClean="0"/>
              <a:t> </a:t>
            </a:r>
            <a:r>
              <a:rPr lang="en-US" sz="2400" dirty="0" err="1" smtClean="0"/>
              <a:t>dụng</a:t>
            </a:r>
            <a:r>
              <a:rPr lang="en-US" sz="2400" dirty="0" smtClean="0"/>
              <a:t> </a:t>
            </a:r>
            <a:r>
              <a:rPr lang="en-US" sz="2400" dirty="0" err="1" smtClean="0"/>
              <a:t>đúng</a:t>
            </a:r>
            <a:endParaRPr lang="en-US" sz="2400" dirty="0"/>
          </a:p>
        </p:txBody>
      </p:sp>
      <p:sp>
        <p:nvSpPr>
          <p:cNvPr id="6" name="Rounded Rectangle 5"/>
          <p:cNvSpPr/>
          <p:nvPr/>
        </p:nvSpPr>
        <p:spPr>
          <a:xfrm>
            <a:off x="5334000" y="2286000"/>
            <a:ext cx="3505200" cy="3200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err="1" smtClean="0"/>
              <a:t>Mặt</a:t>
            </a:r>
            <a:r>
              <a:rPr lang="en-US" sz="2400" dirty="0" smtClean="0"/>
              <a:t> </a:t>
            </a:r>
            <a:r>
              <a:rPr lang="en-US" sz="2400" dirty="0" err="1" smtClean="0"/>
              <a:t>khác</a:t>
            </a:r>
            <a:r>
              <a:rPr lang="en-US" sz="2400" dirty="0" smtClean="0"/>
              <a:t>, </a:t>
            </a:r>
            <a:r>
              <a:rPr lang="en-US" sz="2400" dirty="0" err="1" smtClean="0"/>
              <a:t>quyền</a:t>
            </a:r>
            <a:r>
              <a:rPr lang="en-US" sz="2400" dirty="0" smtClean="0"/>
              <a:t> </a:t>
            </a:r>
            <a:r>
              <a:rPr lang="en-US" sz="2400" dirty="0" err="1" smtClean="0"/>
              <a:t>lực</a:t>
            </a:r>
            <a:r>
              <a:rPr lang="en-US" sz="2400" dirty="0" smtClean="0"/>
              <a:t> </a:t>
            </a:r>
            <a:r>
              <a:rPr lang="en-US" sz="2400" dirty="0" err="1" smtClean="0"/>
              <a:t>cũng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sức</a:t>
            </a:r>
            <a:r>
              <a:rPr lang="en-US" sz="2400" dirty="0" smtClean="0"/>
              <a:t> </a:t>
            </a:r>
            <a:r>
              <a:rPr lang="en-US" sz="2400" dirty="0" err="1" smtClean="0"/>
              <a:t>phá</a:t>
            </a:r>
            <a:r>
              <a:rPr lang="en-US" sz="2400" dirty="0" smtClean="0"/>
              <a:t> </a:t>
            </a:r>
            <a:r>
              <a:rPr lang="en-US" sz="2400" dirty="0" err="1" smtClean="0"/>
              <a:t>hoại</a:t>
            </a:r>
            <a:r>
              <a:rPr lang="en-US" sz="2400" dirty="0" smtClean="0"/>
              <a:t> </a:t>
            </a:r>
            <a:r>
              <a:rPr lang="en-US" sz="2400" dirty="0" err="1" smtClean="0"/>
              <a:t>ghê</a:t>
            </a:r>
            <a:r>
              <a:rPr lang="en-US" sz="2400" dirty="0" smtClean="0"/>
              <a:t> </a:t>
            </a:r>
            <a:r>
              <a:rPr lang="en-US" sz="2400" dirty="0" err="1" smtClean="0"/>
              <a:t>gớm</a:t>
            </a:r>
            <a:r>
              <a:rPr lang="en-US" sz="2400" dirty="0" smtClean="0"/>
              <a:t> </a:t>
            </a:r>
            <a:r>
              <a:rPr lang="en-US" sz="2400" dirty="0" err="1" smtClean="0"/>
              <a:t>nếu</a:t>
            </a:r>
            <a:r>
              <a:rPr lang="en-US" sz="2400" dirty="0" smtClean="0"/>
              <a:t>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nắm</a:t>
            </a:r>
            <a:r>
              <a:rPr lang="en-US" sz="2400" dirty="0" smtClean="0"/>
              <a:t> </a:t>
            </a:r>
            <a:r>
              <a:rPr lang="en-US" sz="2400" dirty="0" err="1" smtClean="0"/>
              <a:t>quyền</a:t>
            </a:r>
            <a:r>
              <a:rPr lang="en-US" sz="2400" dirty="0" smtClean="0"/>
              <a:t> </a:t>
            </a:r>
            <a:r>
              <a:rPr lang="en-US" sz="2400" dirty="0" err="1" smtClean="0"/>
              <a:t>lực</a:t>
            </a:r>
            <a:r>
              <a:rPr lang="en-US" sz="2400" dirty="0" smtClean="0"/>
              <a:t> </a:t>
            </a:r>
            <a:r>
              <a:rPr lang="en-US" sz="2400" dirty="0" err="1" smtClean="0"/>
              <a:t>bị</a:t>
            </a:r>
            <a:r>
              <a:rPr lang="en-US" sz="2400" dirty="0" smtClean="0"/>
              <a:t> </a:t>
            </a:r>
            <a:r>
              <a:rPr lang="en-US" sz="2400" dirty="0" err="1" smtClean="0"/>
              <a:t>thoái</a:t>
            </a:r>
            <a:r>
              <a:rPr lang="en-US" sz="2400" dirty="0" smtClean="0"/>
              <a:t> </a:t>
            </a:r>
            <a:r>
              <a:rPr lang="en-US" sz="2400" dirty="0" err="1" smtClean="0"/>
              <a:t>hóa</a:t>
            </a:r>
            <a:r>
              <a:rPr lang="en-US" sz="2400" dirty="0" smtClean="0"/>
              <a:t>, </a:t>
            </a:r>
            <a:r>
              <a:rPr lang="en-US" sz="2400" dirty="0" err="1" smtClean="0"/>
              <a:t>biến</a:t>
            </a:r>
            <a:r>
              <a:rPr lang="en-US" sz="2400" dirty="0" smtClean="0"/>
              <a:t> </a:t>
            </a:r>
            <a:r>
              <a:rPr lang="en-US" sz="2400" dirty="0" err="1" smtClean="0"/>
              <a:t>chất</a:t>
            </a:r>
            <a:r>
              <a:rPr lang="en-US" sz="2400" dirty="0" smtClean="0"/>
              <a:t>, </a:t>
            </a:r>
            <a:r>
              <a:rPr lang="en-US" sz="2400" dirty="0" err="1" smtClean="0"/>
              <a:t>chạy</a:t>
            </a:r>
            <a:r>
              <a:rPr lang="en-US" sz="2400" dirty="0" smtClean="0"/>
              <a:t> </a:t>
            </a:r>
            <a:r>
              <a:rPr lang="en-US" sz="2400" dirty="0" err="1" smtClean="0"/>
              <a:t>theo</a:t>
            </a:r>
            <a:r>
              <a:rPr lang="en-US" sz="2400" dirty="0" smtClean="0"/>
              <a:t> con </a:t>
            </a:r>
            <a:r>
              <a:rPr lang="en-US" sz="2400" dirty="0" err="1" smtClean="0"/>
              <a:t>đường</a:t>
            </a:r>
            <a:r>
              <a:rPr lang="en-US" sz="2400" dirty="0" smtClean="0"/>
              <a:t>  ham </a:t>
            </a:r>
            <a:r>
              <a:rPr lang="en-US" sz="2400" dirty="0" err="1" smtClean="0"/>
              <a:t>muốn</a:t>
            </a:r>
            <a:r>
              <a:rPr lang="en-US" sz="2400" dirty="0" smtClean="0"/>
              <a:t> </a:t>
            </a:r>
            <a:r>
              <a:rPr lang="en-US" sz="2400" dirty="0" err="1" smtClean="0"/>
              <a:t>quyền</a:t>
            </a:r>
            <a:r>
              <a:rPr lang="en-US" sz="2400" dirty="0" smtClean="0"/>
              <a:t> </a:t>
            </a:r>
            <a:r>
              <a:rPr lang="en-US" sz="2400" dirty="0" err="1" smtClean="0"/>
              <a:t>lực</a:t>
            </a:r>
            <a:r>
              <a:rPr lang="en-US" sz="2400" dirty="0" smtClean="0"/>
              <a:t>….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>
            <a:stCxn id="4" idx="2"/>
            <a:endCxn id="5" idx="0"/>
          </p:cNvCxnSpPr>
          <p:nvPr/>
        </p:nvCxnSpPr>
        <p:spPr>
          <a:xfrm rot="5400000">
            <a:off x="3600450" y="1238250"/>
            <a:ext cx="533400" cy="1866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2"/>
          </p:cNvCxnSpPr>
          <p:nvPr/>
        </p:nvCxnSpPr>
        <p:spPr>
          <a:xfrm rot="16200000" flipH="1">
            <a:off x="5867400" y="838200"/>
            <a:ext cx="381000" cy="2514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ight Brace 20"/>
          <p:cNvSpPr/>
          <p:nvPr/>
        </p:nvSpPr>
        <p:spPr>
          <a:xfrm rot="5400000">
            <a:off x="4838700" y="3695700"/>
            <a:ext cx="533399" cy="4419600"/>
          </a:xfrm>
          <a:prstGeom prst="rightBrace">
            <a:avLst>
              <a:gd name="adj1" fmla="val 8333"/>
              <a:gd name="adj2" fmla="val 5288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1371600" y="5943600"/>
            <a:ext cx="72390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Đảng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đốn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Đảng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H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24000"/>
            <a:ext cx="3599688" cy="35996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05200" y="2590801"/>
            <a:ext cx="5638800" cy="397031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hôm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vĩ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hôm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vẫn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mến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lòng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Minh: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, t.12, tr.557 - 558   </a:t>
            </a:r>
            <a:endParaRPr lang="en-US" sz="2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457200"/>
            <a:ext cx="7620000" cy="181588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đọ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Đảng,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urved Down Arrow 6"/>
          <p:cNvSpPr/>
          <p:nvPr/>
        </p:nvSpPr>
        <p:spPr>
          <a:xfrm>
            <a:off x="3200400" y="2133600"/>
            <a:ext cx="2971800" cy="9906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Sequential Access Storage 3"/>
          <p:cNvSpPr/>
          <p:nvPr/>
        </p:nvSpPr>
        <p:spPr>
          <a:xfrm>
            <a:off x="0" y="1066800"/>
            <a:ext cx="2819400" cy="3657600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24200" y="1066800"/>
            <a:ext cx="5562600" cy="415498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400" b="1" dirty="0" err="1" smtClean="0">
                <a:solidFill>
                  <a:srgbClr val="0070C0"/>
                </a:solidFill>
              </a:rPr>
              <a:t>Nhìn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một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cách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tổng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quát</a:t>
            </a:r>
            <a:r>
              <a:rPr lang="en-US" sz="2400" b="1" dirty="0" smtClean="0">
                <a:solidFill>
                  <a:srgbClr val="0070C0"/>
                </a:solidFill>
              </a:rPr>
              <a:t>, </a:t>
            </a:r>
            <a:r>
              <a:rPr lang="en-US" sz="2400" b="1" dirty="0" err="1" smtClean="0">
                <a:solidFill>
                  <a:srgbClr val="0070C0"/>
                </a:solidFill>
              </a:rPr>
              <a:t>theo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Hồ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Chí</a:t>
            </a:r>
            <a:r>
              <a:rPr lang="en-US" sz="2400" b="1" dirty="0" smtClean="0">
                <a:solidFill>
                  <a:srgbClr val="0070C0"/>
                </a:solidFill>
              </a:rPr>
              <a:t> Minh, </a:t>
            </a:r>
            <a:r>
              <a:rPr lang="en-US" sz="2400" b="1" dirty="0" err="1" smtClean="0">
                <a:solidFill>
                  <a:srgbClr val="0070C0"/>
                </a:solidFill>
              </a:rPr>
              <a:t>xây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dựng</a:t>
            </a:r>
            <a:r>
              <a:rPr lang="en-US" sz="2400" b="1" dirty="0" smtClean="0">
                <a:solidFill>
                  <a:srgbClr val="0070C0"/>
                </a:solidFill>
              </a:rPr>
              <a:t> Đảng </a:t>
            </a:r>
            <a:r>
              <a:rPr lang="en-US" sz="2400" b="1" dirty="0" err="1" smtClean="0">
                <a:solidFill>
                  <a:srgbClr val="0070C0"/>
                </a:solidFill>
              </a:rPr>
              <a:t>mang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tính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quy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luật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là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nhu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cầu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tồn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tại</a:t>
            </a:r>
            <a:r>
              <a:rPr lang="en-US" sz="2400" b="1" dirty="0" smtClean="0">
                <a:solidFill>
                  <a:srgbClr val="0070C0"/>
                </a:solidFill>
              </a:rPr>
              <a:t>, </a:t>
            </a:r>
            <a:r>
              <a:rPr lang="en-US" sz="2400" b="1" dirty="0" err="1" smtClean="0">
                <a:solidFill>
                  <a:srgbClr val="0070C0"/>
                </a:solidFill>
              </a:rPr>
              <a:t>phát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triển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của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bản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thân</a:t>
            </a:r>
            <a:r>
              <a:rPr lang="en-US" sz="2400" b="1" dirty="0" smtClean="0">
                <a:solidFill>
                  <a:srgbClr val="0070C0"/>
                </a:solidFill>
              </a:rPr>
              <a:t> Đảng. </a:t>
            </a:r>
            <a:r>
              <a:rPr lang="en-US" sz="2400" b="1" dirty="0" err="1" smtClean="0">
                <a:solidFill>
                  <a:srgbClr val="0070C0"/>
                </a:solidFill>
              </a:rPr>
              <a:t>Đổi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mới</a:t>
            </a:r>
            <a:r>
              <a:rPr lang="en-US" sz="2400" b="1" dirty="0" smtClean="0">
                <a:solidFill>
                  <a:srgbClr val="0070C0"/>
                </a:solidFill>
              </a:rPr>
              <a:t> Đảng </a:t>
            </a:r>
            <a:r>
              <a:rPr lang="en-US" sz="2400" b="1" dirty="0" err="1" smtClean="0">
                <a:solidFill>
                  <a:srgbClr val="0070C0"/>
                </a:solidFill>
              </a:rPr>
              <a:t>nhằm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làm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cho</a:t>
            </a:r>
            <a:r>
              <a:rPr lang="en-US" sz="2400" b="1" dirty="0" smtClean="0">
                <a:solidFill>
                  <a:srgbClr val="0070C0"/>
                </a:solidFill>
              </a:rPr>
              <a:t> Đảng </a:t>
            </a:r>
            <a:r>
              <a:rPr lang="en-US" sz="2400" b="1" dirty="0" err="1" smtClean="0">
                <a:solidFill>
                  <a:srgbClr val="0070C0"/>
                </a:solidFill>
              </a:rPr>
              <a:t>thực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sự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trong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sạch</a:t>
            </a:r>
            <a:r>
              <a:rPr lang="en-US" sz="2400" b="1" dirty="0" smtClean="0">
                <a:solidFill>
                  <a:srgbClr val="0070C0"/>
                </a:solidFill>
              </a:rPr>
              <a:t>, </a:t>
            </a:r>
            <a:r>
              <a:rPr lang="en-US" sz="2400" b="1" dirty="0" err="1" smtClean="0">
                <a:solidFill>
                  <a:srgbClr val="0070C0"/>
                </a:solidFill>
              </a:rPr>
              <a:t>vững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vàng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về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chính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trị</a:t>
            </a:r>
            <a:r>
              <a:rPr lang="en-US" sz="2400" b="1" dirty="0" smtClean="0">
                <a:solidFill>
                  <a:srgbClr val="0070C0"/>
                </a:solidFill>
              </a:rPr>
              <a:t>, </a:t>
            </a:r>
            <a:r>
              <a:rPr lang="en-US" sz="2400" b="1" dirty="0" err="1" smtClean="0">
                <a:solidFill>
                  <a:srgbClr val="0070C0"/>
                </a:solidFill>
              </a:rPr>
              <a:t>tư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tưởng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và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tổ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chức</a:t>
            </a:r>
            <a:r>
              <a:rPr lang="en-US" sz="2400" b="1" dirty="0" smtClean="0">
                <a:solidFill>
                  <a:srgbClr val="0070C0"/>
                </a:solidFill>
              </a:rPr>
              <a:t>, </a:t>
            </a:r>
            <a:r>
              <a:rPr lang="en-US" sz="2400" b="1" dirty="0" err="1" smtClean="0">
                <a:solidFill>
                  <a:srgbClr val="0070C0"/>
                </a:solidFill>
              </a:rPr>
              <a:t>làm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cho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đội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ngũ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cán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bộ</a:t>
            </a:r>
            <a:r>
              <a:rPr lang="en-US" sz="2400" b="1" dirty="0" smtClean="0">
                <a:solidFill>
                  <a:srgbClr val="0070C0"/>
                </a:solidFill>
              </a:rPr>
              <a:t>, </a:t>
            </a:r>
            <a:r>
              <a:rPr lang="en-US" sz="2400" b="1" dirty="0" err="1" smtClean="0">
                <a:solidFill>
                  <a:srgbClr val="0070C0"/>
                </a:solidFill>
              </a:rPr>
              <a:t>đảng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viên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không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ngừng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nâng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cao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phẩm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chất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và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năng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lực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trước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những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yêu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cầu</a:t>
            </a:r>
            <a:r>
              <a:rPr lang="en-US" sz="2400" b="1" dirty="0" smtClean="0">
                <a:solidFill>
                  <a:srgbClr val="0070C0"/>
                </a:solidFill>
              </a:rPr>
              <a:t>, </a:t>
            </a:r>
            <a:r>
              <a:rPr lang="en-US" sz="2400" b="1" dirty="0" err="1" smtClean="0">
                <a:solidFill>
                  <a:srgbClr val="0070C0"/>
                </a:solidFill>
              </a:rPr>
              <a:t>đòi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hỏi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ngày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càng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cao</a:t>
            </a:r>
            <a:r>
              <a:rPr lang="en-US" sz="2400" b="1" dirty="0" smtClean="0">
                <a:solidFill>
                  <a:srgbClr val="0070C0"/>
                </a:solidFill>
              </a:rPr>
              <a:t>, </a:t>
            </a:r>
            <a:r>
              <a:rPr lang="en-US" sz="2400" b="1" dirty="0" err="1" smtClean="0">
                <a:solidFill>
                  <a:srgbClr val="0070C0"/>
                </a:solidFill>
              </a:rPr>
              <a:t>càng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phức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tạp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của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nhiệm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vụ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cách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mạng</a:t>
            </a:r>
            <a:r>
              <a:rPr lang="en-US" sz="2400" dirty="0" smtClean="0">
                <a:solidFill>
                  <a:srgbClr val="C00000"/>
                </a:solidFill>
              </a:rPr>
              <a:t>.</a:t>
            </a:r>
          </a:p>
          <a:p>
            <a:endParaRPr lang="en-US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ewPicture-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90600" y="533400"/>
            <a:ext cx="81534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1828800"/>
            <a:ext cx="8001000" cy="34163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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phong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phú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học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thuyết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Chủ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Nghĩa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Mác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Lênin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chỉnh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đốn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.</a:t>
            </a:r>
          </a:p>
          <a:p>
            <a:pPr algn="just">
              <a:buFont typeface="Symbol"/>
              <a:buChar char="¨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Việt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Nam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nay,việc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chỉnh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đốn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xem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Nhiệm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vụ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then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chốt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ý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nghĩa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sống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còn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kiện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tính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quyết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bảo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đảm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thắng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lợi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sự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nghiệp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mạng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do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lãnh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đạo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.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                          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609600"/>
            <a:ext cx="8763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CỦNG CỐ BÀI</a:t>
            </a:r>
          </a:p>
          <a:p>
            <a:pPr algn="ctr"/>
            <a:r>
              <a:rPr lang="en-US" sz="2800" dirty="0" smtClean="0"/>
              <a:t>BÀI TẬP TRẮC NGHIEM</a:t>
            </a:r>
            <a:r>
              <a:rPr lang="en-US" sz="2800" dirty="0" smtClean="0">
                <a:hlinkClick r:id="rId2" action="ppaction://hlinkpres?slideindex=1&amp;slidetitle="/>
              </a:rPr>
              <a:t>B4 CAU HOI TRAC </a:t>
            </a:r>
            <a:r>
              <a:rPr lang="en-US" sz="2800" dirty="0" smtClean="0">
                <a:hlinkClick r:id="rId2" action="ppaction://hlinkpres?slideindex=1&amp;slidetitle="/>
              </a:rPr>
              <a:t>NGHIEM.ppt</a:t>
            </a:r>
            <a:endParaRPr lang="en-US" sz="2800" dirty="0" smtClean="0"/>
          </a:p>
          <a:p>
            <a:pPr algn="ctr"/>
            <a:r>
              <a:rPr lang="en-US" sz="2800" dirty="0" smtClean="0"/>
              <a:t>VÍ DỤ </a:t>
            </a:r>
            <a:r>
              <a:rPr lang="en-US" sz="2800" dirty="0" smtClean="0"/>
              <a:t>Đ</a:t>
            </a:r>
            <a:r>
              <a:rPr lang="en-US" sz="2800" dirty="0" smtClean="0"/>
              <a:t>I</a:t>
            </a:r>
            <a:r>
              <a:rPr lang="en-US" sz="2800" dirty="0" smtClean="0"/>
              <a:t>ỂN HÌNH VỀ CÔNG TÁC XÂY DỰNG ĐẢNG</a:t>
            </a:r>
            <a:r>
              <a:rPr lang="vi-VN" sz="2800" smtClean="0">
                <a:hlinkClick r:id="rId3" action="ppaction://hlinkfile"/>
              </a:rPr>
              <a:t>Ghi nhận về công tác xây dựng Đảng tại một số đảng bộ cấp trên cơ sở.doc</a:t>
            </a:r>
            <a:endParaRPr lang="en-US" sz="2800" dirty="0" smtClean="0"/>
          </a:p>
          <a:p>
            <a:pPr algn="ctr"/>
            <a:endParaRPr lang="en-US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30362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609600" y="533400"/>
            <a:ext cx="7924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ym typeface="Symbol"/>
              </a:rPr>
              <a:t>Tóm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lại</a:t>
            </a:r>
            <a:r>
              <a:rPr lang="en-US" sz="3200" dirty="0" smtClean="0">
                <a:sym typeface="Symbol"/>
              </a:rPr>
              <a:t>: </a:t>
            </a:r>
            <a:r>
              <a:rPr lang="en-US" sz="3200" dirty="0" err="1" smtClean="0">
                <a:sym typeface="Symbol"/>
              </a:rPr>
              <a:t>Xây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dựng</a:t>
            </a:r>
            <a:r>
              <a:rPr lang="en-US" sz="3200" dirty="0" smtClean="0">
                <a:sym typeface="Symbol"/>
              </a:rPr>
              <a:t>, </a:t>
            </a:r>
            <a:r>
              <a:rPr lang="en-US" sz="3200" dirty="0" err="1" smtClean="0">
                <a:sym typeface="Symbol"/>
              </a:rPr>
              <a:t>chỉnh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đốn</a:t>
            </a:r>
            <a:r>
              <a:rPr lang="en-US" sz="3200" dirty="0" smtClean="0">
                <a:sym typeface="Symbol"/>
              </a:rPr>
              <a:t> Đảng </a:t>
            </a:r>
            <a:r>
              <a:rPr lang="en-US" sz="3200" dirty="0" err="1" smtClean="0">
                <a:sym typeface="Symbol"/>
              </a:rPr>
              <a:t>là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một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tất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yếu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khách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quan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vì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0800000" flipV="1">
            <a:off x="1905000" y="1981200"/>
            <a:ext cx="2286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ounded Rectangle 9"/>
          <p:cNvSpPr/>
          <p:nvPr/>
        </p:nvSpPr>
        <p:spPr>
          <a:xfrm>
            <a:off x="304800" y="2286000"/>
            <a:ext cx="2286000" cy="41910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đạo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743200" y="2362200"/>
            <a:ext cx="2057400" cy="4191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►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nhiễm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XH</a:t>
            </a:r>
          </a:p>
          <a:p>
            <a:pPr algn="ctr"/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953000" y="2438400"/>
            <a:ext cx="1828800" cy="4114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115888" indent="-115888"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rèn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858000" y="2438400"/>
            <a:ext cx="2057400" cy="41148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Đảng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cầm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rot="5400000">
            <a:off x="3962400" y="22098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5400000" flipH="1" flipV="1">
            <a:off x="4305300" y="1943100"/>
            <a:ext cx="1524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4267200" y="1981200"/>
            <a:ext cx="12954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4267200" y="1981200"/>
            <a:ext cx="32004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1447800"/>
            <a:ext cx="7696200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HẾT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hoa-hong-dep-y-nghia-hoa-trong-cuoc-song-350x33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3200400"/>
            <a:ext cx="5486400" cy="31432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1426</TotalTime>
  <Words>1384</Words>
  <Application>Microsoft Office PowerPoint</Application>
  <PresentationFormat>On-screen Show (4:3)</PresentationFormat>
  <Paragraphs>77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Slide 1</vt:lpstr>
      <vt:lpstr>Slide 2</vt:lpstr>
      <vt:lpstr>MỤC ĐÍCH, YÊU CẦU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ACER</dc:creator>
  <cp:lastModifiedBy>ACER</cp:lastModifiedBy>
  <cp:revision>35</cp:revision>
  <dcterms:created xsi:type="dcterms:W3CDTF">2015-03-17T00:10:57Z</dcterms:created>
  <dcterms:modified xsi:type="dcterms:W3CDTF">2015-06-24T02:02:49Z</dcterms:modified>
</cp:coreProperties>
</file>